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CD822-87C1-403D-ABFB-700554FE92FD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D6706-3EA2-4F04-B1C2-3373AACB38A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13.png"/><Relationship Id="rId1" Type="http://schemas.openxmlformats.org/officeDocument/2006/relationships/hyperlink" Target="http://www.eco-wood-art.b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75922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54" b="14754"/>
          <a:stretch>
            <a:fillRect/>
          </a:stretch>
        </p:blipFill>
        <p:spPr>
          <a:xfrm>
            <a:off x="5265725" y="0"/>
            <a:ext cx="6926276" cy="6858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9335" y="2587991"/>
            <a:ext cx="4194603" cy="4270009"/>
          </a:xfrm>
        </p:spPr>
        <p:txBody>
          <a:bodyPr>
            <a:normAutofit/>
          </a:bodyPr>
          <a:lstStyle/>
          <a:p>
            <a:r>
              <a:rPr lang="en-US" dirty="0" err="1"/>
              <a:t>Konglomerat</a:t>
            </a:r>
            <a:r>
              <a:rPr lang="en-US" dirty="0"/>
              <a:t> LLC (EWA Eco-Wood-Art™) is a Belarusian manufacturer of mechanical 3D constructors, toys, souvenirs, and wooden interior products.</a:t>
            </a:r>
            <a:br>
              <a:rPr lang="en-US" dirty="0"/>
            </a:br>
            <a:r>
              <a:rPr lang="en-US" dirty="0"/>
              <a:t>The company was founded in 2016 and is located in Pinsk, Brest region.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en-US" dirty="0"/>
              <a:t> Over 350 developed models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en-US" dirty="0"/>
              <a:t> Own trademark EWA™, registered in key markets (EU, USA, China, etc.)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en-US" dirty="0"/>
              <a:t> Export-oriented production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9335" y="1774484"/>
            <a:ext cx="4060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ABOUT THE COMPANY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9127" y="1738118"/>
            <a:ext cx="3970331" cy="468615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+mn-lt"/>
              </a:rPr>
              <a:t>PRODUCT DESCRIPTION</a:t>
            </a:r>
            <a:endParaRPr lang="en-US" sz="2800" b="1" dirty="0">
              <a:latin typeface="+mn-lt"/>
            </a:endParaRP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6" r="3376"/>
          <a:stretch>
            <a:fillRect/>
          </a:stretch>
        </p:blipFill>
        <p:spPr>
          <a:xfrm>
            <a:off x="4822689" y="1027481"/>
            <a:ext cx="3367734" cy="239703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9127" y="2499627"/>
            <a:ext cx="3827982" cy="4198690"/>
          </a:xfrm>
        </p:spPr>
        <p:txBody>
          <a:bodyPr>
            <a:normAutofit/>
          </a:bodyPr>
          <a:lstStyle/>
          <a:p>
            <a:r>
              <a:rPr lang="en-US" dirty="0"/>
              <a:t>Since 2016, LLC</a:t>
            </a:r>
            <a:r>
              <a:rPr lang="ru-RU" dirty="0"/>
              <a:t> </a:t>
            </a:r>
            <a:r>
              <a:rPr lang="en-US" dirty="0" err="1"/>
              <a:t>Konglomerat</a:t>
            </a:r>
            <a:r>
              <a:rPr lang="en-US" dirty="0"/>
              <a:t> has developed and launched over 350 original models of various themes and complexity levels made from high-quality plywood. The products are designed for teenagers aged 14+ and adults, with different levels of difficulty.</a:t>
            </a:r>
            <a:endParaRPr lang="en-US" dirty="0"/>
          </a:p>
          <a:p>
            <a:r>
              <a:rPr lang="en-US" dirty="0"/>
              <a:t>They are used not only for entertainment purposes, but also as interior decor, souvenirs, and corporate gifts. Each package includes instructions in multiple languages.</a:t>
            </a:r>
            <a:endParaRPr lang="en-US" dirty="0"/>
          </a:p>
          <a:p>
            <a:r>
              <a:rPr lang="en-US" b="1" dirty="0"/>
              <a:t>HS Code: 9503003900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6556" y="921192"/>
            <a:ext cx="3115326" cy="222523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600" y="3321593"/>
            <a:ext cx="3922823" cy="261521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3844" y="3405379"/>
            <a:ext cx="3315100" cy="238718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3844" y="1027481"/>
            <a:ext cx="3318974" cy="22941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8840" y="1495249"/>
            <a:ext cx="4290677" cy="991997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PRODUCTION AND TECHNOLOGY</a:t>
            </a:r>
            <a:endParaRPr lang="en-US" sz="2800" b="1" dirty="0">
              <a:latin typeface="+mn-lt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467" y="1272969"/>
            <a:ext cx="6172200" cy="431206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8840" y="2717550"/>
            <a:ext cx="4193185" cy="3811588"/>
          </a:xfrm>
        </p:spPr>
        <p:txBody>
          <a:bodyPr/>
          <a:lstStyle/>
          <a:p>
            <a:r>
              <a:rPr lang="en-US" dirty="0"/>
              <a:t>Production is based on the use of high-precision laser equipment and modern wood-processing technologies.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In-house model and design development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Use of natural, eco-friendly materials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High precision of parts and assembly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Multi-stage quality control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Quality management system oriented toward international markets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808" y="1151552"/>
            <a:ext cx="4168020" cy="1360224"/>
          </a:xfrm>
        </p:spPr>
        <p:txBody>
          <a:bodyPr/>
          <a:lstStyle/>
          <a:p>
            <a:r>
              <a:rPr lang="en-US" sz="2800" b="1" dirty="0">
                <a:latin typeface="+mn-lt"/>
              </a:rPr>
              <a:t>COMPETITIVE ADVANTAGES</a:t>
            </a:r>
            <a:br>
              <a:rPr lang="ru-RU" b="1" dirty="0"/>
            </a:br>
            <a:endParaRPr lang="en-US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893" y="1368094"/>
            <a:ext cx="6185134" cy="412181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1808" y="2308575"/>
            <a:ext cx="4168020" cy="3811588"/>
          </a:xfrm>
        </p:spPr>
        <p:txBody>
          <a:bodyPr>
            <a:normAutofit/>
          </a:bodyPr>
          <a:lstStyle/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Unique product: mechanics + DIY + design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In-house model development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Eco-friendly and safe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Wide range (350+ SKU)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Registered EWA™ brand in international markets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High margins for partners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No mandatory certification required in target markets </a:t>
            </a:r>
            <a:endParaRPr lang="en-US" dirty="0"/>
          </a:p>
          <a:p>
            <a:r>
              <a:rPr lang="en-US" dirty="0"/>
              <a:t>The products comply with general consumer product safety requirements.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286" y="1812898"/>
            <a:ext cx="3932237" cy="945860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+mn-lt"/>
              </a:rPr>
              <a:t>EXPORT AND PARTNERSHIPS</a:t>
            </a:r>
            <a:br>
              <a:rPr lang="ru-RU" b="1" dirty="0"/>
            </a:br>
            <a:endParaRPr lang="en-US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366" y="0"/>
            <a:ext cx="6877634" cy="6858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6286" y="2582411"/>
            <a:ext cx="4211274" cy="3811588"/>
          </a:xfrm>
        </p:spPr>
        <p:txBody>
          <a:bodyPr>
            <a:normAutofit/>
          </a:bodyPr>
          <a:lstStyle/>
          <a:p>
            <a:r>
              <a:rPr lang="en-US" dirty="0"/>
              <a:t>The company is actively expanding its exports and collaborating with international partners.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Supplies to Europe, the USA, China, and other countries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Cooperation with distributors, retail chains, and e-commerce platforms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Products adapted for international markets (multilingual packaging) </a:t>
            </a:r>
            <a:endParaRPr lang="en-US" dirty="0"/>
          </a:p>
          <a:p>
            <a:pPr>
              <a:buFont typeface="Arial" panose="020B0704020202020204" pitchFamily="34" charset="0"/>
              <a:buChar char="•"/>
            </a:pPr>
            <a:r>
              <a:rPr lang="ru-RU" dirty="0"/>
              <a:t> </a:t>
            </a:r>
            <a:r>
              <a:rPr lang="en-US" dirty="0"/>
              <a:t>Open to new partnerships and expanding its global presence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466" y="1677689"/>
            <a:ext cx="4428272" cy="522593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+mn-lt"/>
              </a:rPr>
              <a:t>PRICES, PAYMENT AND SERVICE</a:t>
            </a:r>
            <a:endParaRPr lang="en-US" sz="2800" b="1" dirty="0"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0466" y="2502877"/>
            <a:ext cx="4562723" cy="3811588"/>
          </a:xfrm>
        </p:spPr>
        <p:txBody>
          <a:bodyPr>
            <a:normAutofit/>
          </a:bodyPr>
          <a:lstStyle/>
          <a:p>
            <a:r>
              <a:rPr lang="en-US" b="1" dirty="0"/>
              <a:t>Pricing:</a:t>
            </a:r>
            <a:br>
              <a:rPr lang="en-US" dirty="0"/>
            </a:br>
            <a:r>
              <a:rPr lang="en-US" dirty="0"/>
              <a:t>Provided upon request (assortment of over 350 items)</a:t>
            </a:r>
            <a:endParaRPr lang="en-US" dirty="0"/>
          </a:p>
          <a:p>
            <a:r>
              <a:rPr lang="en-US" b="1" dirty="0"/>
              <a:t>Currency:</a:t>
            </a:r>
            <a:br>
              <a:rPr lang="en-US" dirty="0"/>
            </a:br>
            <a:r>
              <a:rPr lang="en-US" dirty="0"/>
              <a:t>EUR / CNY / RUB</a:t>
            </a:r>
            <a:endParaRPr lang="en-US" dirty="0"/>
          </a:p>
          <a:p>
            <a:r>
              <a:rPr lang="en-US" b="1" dirty="0"/>
              <a:t>Payment terms:</a:t>
            </a:r>
            <a:br>
              <a:rPr lang="en-US" dirty="0"/>
            </a:br>
            <a:r>
              <a:rPr lang="en-US" dirty="0"/>
              <a:t>Prepayment</a:t>
            </a:r>
            <a:br>
              <a:rPr lang="en-US" dirty="0"/>
            </a:br>
            <a:r>
              <a:rPr lang="en-US" dirty="0"/>
              <a:t>Individual terms available for long-term cooperation</a:t>
            </a:r>
            <a:endParaRPr lang="en-US" dirty="0"/>
          </a:p>
          <a:p>
            <a:r>
              <a:rPr lang="en-US" b="1" dirty="0"/>
              <a:t>Additional:</a:t>
            </a:r>
            <a:br>
              <a:rPr lang="en-US" dirty="0"/>
            </a:br>
            <a:r>
              <a:rPr lang="en-US" dirty="0"/>
              <a:t>Technical and service support worldwide</a:t>
            </a:r>
            <a:br>
              <a:rPr lang="en-US" dirty="0"/>
            </a:br>
            <a:r>
              <a:rPr lang="en-US" dirty="0"/>
              <a:t>Open to long-term international cooperation</a:t>
            </a:r>
            <a:endParaRPr lang="en-US" dirty="0"/>
          </a:p>
          <a:p>
            <a:endParaRPr lang="en-US" dirty="0"/>
          </a:p>
        </p:txBody>
      </p:sp>
      <p:pic>
        <p:nvPicPr>
          <p:cNvPr id="15" name="Рисунок 14"/>
          <p:cNvPicPr>
            <a:picLocks noGrp="1" noChangeAspect="1"/>
          </p:cNvPicPr>
          <p:nvPr>
            <p:ph type="pic"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64" b="27964"/>
          <a:stretch>
            <a:fillRect/>
          </a:stretch>
        </p:blipFill>
        <p:spPr>
          <a:xfrm>
            <a:off x="5419287" y="1017949"/>
            <a:ext cx="6001245" cy="485103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959" y="1539172"/>
            <a:ext cx="4184796" cy="767594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+mn-lt"/>
              </a:rPr>
              <a:t>TERMS OF COOPERATION AND LOGISTICS</a:t>
            </a:r>
            <a:endParaRPr lang="en-US" sz="2800" b="1" dirty="0"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79959" y="2517199"/>
            <a:ext cx="3932237" cy="3956298"/>
          </a:xfrm>
        </p:spPr>
        <p:txBody>
          <a:bodyPr/>
          <a:lstStyle/>
          <a:p>
            <a:r>
              <a:rPr lang="en-US" b="1" dirty="0"/>
              <a:t>Sales terms:</a:t>
            </a:r>
            <a:br>
              <a:rPr lang="en-US" dirty="0"/>
            </a:br>
            <a:r>
              <a:rPr lang="en-US" dirty="0"/>
              <a:t>Direct negotiations with the manufacturer</a:t>
            </a:r>
            <a:endParaRPr lang="en-US" dirty="0"/>
          </a:p>
          <a:p>
            <a:r>
              <a:rPr lang="en-US" b="1" dirty="0"/>
              <a:t>Delivery terms (Incoterms):</a:t>
            </a:r>
            <a:br>
              <a:rPr lang="en-US" dirty="0"/>
            </a:br>
            <a:r>
              <a:rPr lang="en-US" dirty="0"/>
              <a:t>FCA / CPT / DAP / FOB / CFR (negotiated individually)</a:t>
            </a:r>
            <a:endParaRPr lang="en-US" dirty="0"/>
          </a:p>
          <a:p>
            <a:r>
              <a:rPr lang="en-US" b="1" dirty="0"/>
              <a:t>Key parameters:</a:t>
            </a:r>
            <a:br>
              <a:rPr lang="en-US" dirty="0"/>
            </a:br>
            <a:r>
              <a:rPr lang="en-US" dirty="0"/>
              <a:t>Minimum order: €5,000 (MOA)</a:t>
            </a:r>
            <a:br>
              <a:rPr lang="en-US" dirty="0"/>
            </a:br>
            <a:r>
              <a:rPr lang="en-US" dirty="0"/>
              <a:t>Delivery time: depends on order volume and destination</a:t>
            </a:r>
            <a:endParaRPr lang="en-US" dirty="0"/>
          </a:p>
          <a:p>
            <a:r>
              <a:rPr lang="en-US" b="1" dirty="0"/>
              <a:t>Storage conditions:</a:t>
            </a:r>
            <a:br>
              <a:rPr lang="en-US" dirty="0"/>
            </a:br>
            <a:r>
              <a:rPr lang="en-US" dirty="0"/>
              <a:t>Dry, well-ventilated </a:t>
            </a:r>
            <a:r>
              <a:rPr lang="en-US" dirty="0" err="1"/>
              <a:t>помещение</a:t>
            </a:r>
            <a:br>
              <a:rPr lang="en-US" dirty="0"/>
            </a:br>
            <a:r>
              <a:rPr lang="en-US" dirty="0"/>
              <a:t>Temperature not below +12°C</a:t>
            </a:r>
            <a:endParaRPr lang="en-US" dirty="0"/>
          </a:p>
          <a:p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427" y="0"/>
            <a:ext cx="4516573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0808" y="769311"/>
            <a:ext cx="4210384" cy="59981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+mn-lt"/>
              </a:rPr>
              <a:t>CONTACTS</a:t>
            </a:r>
            <a:endParaRPr lang="en-US" sz="2800" b="1" dirty="0"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379778" y="1696673"/>
            <a:ext cx="5432444" cy="326961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i="0" dirty="0" err="1">
                <a:solidFill>
                  <a:srgbClr val="212529"/>
                </a:solidFill>
                <a:effectLst/>
                <a:latin typeface="-apple-system"/>
              </a:rPr>
              <a:t>Konglomerat</a:t>
            </a:r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 LLC</a:t>
            </a:r>
            <a:r>
              <a:rPr lang="ru-RU" b="1" dirty="0"/>
              <a:t> (</a:t>
            </a:r>
            <a:r>
              <a:rPr lang="en-US" b="1" dirty="0"/>
              <a:t>EWA Eco-Wood-Art)</a:t>
            </a:r>
            <a:br>
              <a:rPr lang="en-US" dirty="0"/>
            </a:br>
            <a:r>
              <a:rPr lang="en-US" dirty="0"/>
              <a:t>📍 Address</a:t>
            </a:r>
            <a:r>
              <a:rPr lang="ru-RU" dirty="0"/>
              <a:t>: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-apple-system"/>
              </a:rPr>
              <a:t>Brestskaya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 162</a:t>
            </a:r>
            <a:br>
              <a:rPr lang="en-US" dirty="0"/>
            </a:b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224144 Pinsk, Brest Region</a:t>
            </a:r>
            <a:br>
              <a:rPr lang="en-US" dirty="0"/>
            </a:b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Republic of Belarus</a:t>
            </a:r>
            <a:br>
              <a:rPr lang="ru-RU" dirty="0"/>
            </a:br>
            <a:r>
              <a:rPr lang="en-US" dirty="0"/>
              <a:t>📞 Tel.</a:t>
            </a:r>
            <a:r>
              <a:rPr lang="ru-RU" dirty="0"/>
              <a:t>: </a:t>
            </a:r>
            <a:r>
              <a:rPr lang="en-US" b="1" i="0" dirty="0">
                <a:solidFill>
                  <a:srgbClr val="212529"/>
                </a:solidFill>
                <a:effectLst/>
                <a:latin typeface="-apple-system"/>
              </a:rPr>
              <a:t>+375(44)5584036</a:t>
            </a:r>
            <a:br>
              <a:rPr lang="en-US" dirty="0"/>
            </a:br>
            <a:r>
              <a:rPr lang="en-US" dirty="0"/>
              <a:t>📧 Email: 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ewapuzzleby@gmail.com</a:t>
            </a:r>
            <a:br>
              <a:rPr lang="ru-RU" dirty="0"/>
            </a:br>
            <a:r>
              <a:rPr lang="en-US" dirty="0"/>
              <a:t>🌐</a:t>
            </a:r>
            <a:r>
              <a:rPr lang="en-US" dirty="0">
                <a:hlinkClick r:id="rId1"/>
              </a:rPr>
              <a:t>www.eco-wood-art.by</a:t>
            </a:r>
            <a:endParaRPr lang="ru-RU" dirty="0"/>
          </a:p>
          <a:p>
            <a:pPr algn="ctr"/>
            <a:endParaRPr lang="en-US" dirty="0"/>
          </a:p>
          <a:p>
            <a:pPr algn="ctr">
              <a:lnSpc>
                <a:spcPct val="100000"/>
              </a:lnSpc>
            </a:pPr>
            <a:r>
              <a:rPr lang="en-US" b="1" dirty="0"/>
              <a:t>Contact person</a:t>
            </a:r>
            <a:r>
              <a:rPr lang="ru-RU" b="1" dirty="0"/>
              <a:t>:</a:t>
            </a:r>
            <a:br>
              <a:rPr lang="ru-RU" dirty="0"/>
            </a:br>
            <a:r>
              <a:rPr lang="en-US" b="1" dirty="0" err="1"/>
              <a:t>Kolesnikovich</a:t>
            </a:r>
            <a:r>
              <a:rPr lang="en-US" b="1" dirty="0"/>
              <a:t> Andrey </a:t>
            </a:r>
            <a:r>
              <a:rPr lang="en-US" b="1" dirty="0" err="1"/>
              <a:t>Nikolaevich</a:t>
            </a:r>
            <a:r>
              <a:rPr lang="en-US" b="1" dirty="0"/>
              <a:t> (Deputy Director for Economics and Finance)</a:t>
            </a:r>
            <a:br>
              <a:rPr lang="en-US" dirty="0"/>
            </a:br>
            <a:r>
              <a:rPr lang="en-US" dirty="0"/>
              <a:t>📞 </a:t>
            </a:r>
            <a:r>
              <a:rPr lang="ru-RU" dirty="0"/>
              <a:t>+375 29 936-77-47 </a:t>
            </a:r>
            <a:r>
              <a:rPr lang="en-US" dirty="0"/>
              <a:t>(WhatsApp / Telegram)</a:t>
            </a:r>
            <a:br>
              <a:rPr lang="en-US" dirty="0"/>
            </a:br>
            <a:r>
              <a:rPr lang="en-US" dirty="0"/>
              <a:t>📧 marketing@eco-wood-art.com</a:t>
            </a:r>
            <a:br>
              <a:rPr lang="en-US" dirty="0"/>
            </a:br>
            <a:r>
              <a:rPr lang="en-US" dirty="0"/>
              <a:t>Languages: Russian, English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773" y="5293832"/>
            <a:ext cx="2212853" cy="6217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2881</Words>
  <Application>WPS Sheets</Application>
  <PresentationFormat>Широкоэкранный</PresentationFormat>
  <Paragraphs>68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SimSun</vt:lpstr>
      <vt:lpstr>Wingdings</vt:lpstr>
      <vt:lpstr>-apple-system</vt:lpstr>
      <vt:lpstr>Thonburi</vt:lpstr>
      <vt:lpstr>Microsoft YaHei</vt:lpstr>
      <vt:lpstr>汉仪旗黑</vt:lpstr>
      <vt:lpstr>Arial Unicode MS</vt:lpstr>
      <vt:lpstr>Calibri Light</vt:lpstr>
      <vt:lpstr>Helvetica Neue</vt:lpstr>
      <vt:lpstr>Calibri</vt:lpstr>
      <vt:lpstr>宋体-简</vt:lpstr>
      <vt:lpstr>Тема Office</vt:lpstr>
      <vt:lpstr>PowerPoint 演示文稿</vt:lpstr>
      <vt:lpstr>PowerPoint 演示文稿</vt:lpstr>
      <vt:lpstr>PRODUCT DESCRIPTION</vt:lpstr>
      <vt:lpstr>PRODUCTION AND TECHNOLOGY</vt:lpstr>
      <vt:lpstr>COMPETITIVE ADVANTAGES </vt:lpstr>
      <vt:lpstr>EXPORT AND PARTNERSHIPS </vt:lpstr>
      <vt:lpstr>PRICES, PAYMENT AND SERVICE</vt:lpstr>
      <vt:lpstr>TERMS OF COOPERATION AND LOGISTICS</vt:lpstr>
      <vt:lpstr>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Богатко</dc:creator>
  <cp:lastModifiedBy>Andrei</cp:lastModifiedBy>
  <cp:revision>25</cp:revision>
  <dcterms:created xsi:type="dcterms:W3CDTF">2026-04-16T13:48:10Z</dcterms:created>
  <dcterms:modified xsi:type="dcterms:W3CDTF">2026-04-16T13:48:10Z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1AC171BA24D4D5869AE8E069EDDF8CD8_43</vt:lpwstr>
  </property>
  <property fmtid="{D5CDD505-2E9C-101B-9397-08002B2CF9AE}" pid="3" name="KSOProductBuildVer">
    <vt:lpwstr>1033-12.1.25852.25852</vt:lpwstr>
  </property>
</Properties>
</file>